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1"/>
  </p:sldMasterIdLst>
  <p:notesMasterIdLst>
    <p:notesMasterId r:id="rId3"/>
  </p:notesMasterIdLst>
  <p:sldIdLst>
    <p:sldId id="261" r:id="rId2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159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70937" y="0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5887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1774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9766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6354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29434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95321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61208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27094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20"/>
          </a:xfrm>
          <a:prstGeom prst="rect">
            <a:avLst/>
          </a:prstGeom>
          <a:noFill/>
          <a:ln>
            <a:noFill/>
          </a:ln>
        </p:spPr>
        <p:txBody>
          <a:bodyPr lIns="93162" tIns="46568" rIns="93162" bIns="4656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237795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  <p:sp>
        <p:nvSpPr>
          <p:cNvPr id="315" name="Shape 315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776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1086555" y="0"/>
            <a:ext cx="6858000" cy="685800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690674" y="498645"/>
            <a:ext cx="4986411" cy="11108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buClr>
                <a:schemeClr val="accent1"/>
              </a:buClr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690674" y="2031998"/>
            <a:ext cx="7768222" cy="35014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72843" y="6182375"/>
            <a:ext cx="330018" cy="3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672843" y="6457426"/>
            <a:ext cx="4284860" cy="362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690674" y="498645"/>
            <a:ext cx="4986411" cy="11108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buClr>
                <a:srgbClr val="002856"/>
              </a:buClr>
              <a:buFont typeface="Calibri"/>
              <a:buNone/>
              <a:defRPr sz="3600" b="1" i="0" u="none" strike="noStrike" cap="none">
                <a:solidFill>
                  <a:srgbClr val="0028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690674" y="2046133"/>
            <a:ext cx="3806714" cy="4806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320"/>
              </a:spcBef>
              <a:buClr>
                <a:schemeClr val="accent3"/>
              </a:buClr>
              <a:buFont typeface="Noto Sans Symbols"/>
              <a:buNone/>
              <a:defRPr sz="16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690674" y="2649075"/>
            <a:ext cx="3806714" cy="24893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1700" marR="0" lvl="4" indent="-2413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3"/>
          </p:nvPr>
        </p:nvSpPr>
        <p:spPr>
          <a:xfrm>
            <a:off x="4645025" y="2649075"/>
            <a:ext cx="3813870" cy="248934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270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1700" marR="0" lvl="4" indent="-2413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4"/>
          </p:nvPr>
        </p:nvSpPr>
        <p:spPr>
          <a:xfrm>
            <a:off x="4645025" y="2046133"/>
            <a:ext cx="3806714" cy="4806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320"/>
              </a:spcBef>
              <a:buClr>
                <a:srgbClr val="2FB6E3"/>
              </a:buClr>
              <a:buFont typeface="Noto Sans Symbols"/>
              <a:buNone/>
              <a:defRPr sz="1600" b="1" i="0" u="none" strike="noStrike" cap="none">
                <a:solidFill>
                  <a:srgbClr val="2FB6E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672843" y="6182375"/>
            <a:ext cx="330018" cy="3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672843" y="6457426"/>
            <a:ext cx="4284860" cy="362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Ca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612637" y="1260636"/>
            <a:ext cx="2590800" cy="4809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buClr>
                <a:srgbClr val="2FB6E3"/>
              </a:buClr>
              <a:buFont typeface="Calibri"/>
              <a:buNone/>
              <a:defRPr sz="1600" b="1" i="0" u="none" strike="noStrike" cap="none">
                <a:solidFill>
                  <a:srgbClr val="2FB6E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3575050" y="1260636"/>
            <a:ext cx="5111750" cy="41193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1700" marR="0" lvl="4" indent="-2159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612635" y="1820271"/>
            <a:ext cx="2590802" cy="21897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40"/>
              </a:spcBef>
              <a:buClr>
                <a:srgbClr val="343434"/>
              </a:buClr>
              <a:buFont typeface="Noto Sans Symbols"/>
              <a:buNone/>
              <a:defRPr sz="1200" b="0" i="0" u="none" strike="noStrike" cap="non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1700" marR="0" lvl="4" indent="-2159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72843" y="6182375"/>
            <a:ext cx="330018" cy="3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672843" y="6457426"/>
            <a:ext cx="4284860" cy="362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rgbClr val="F2F2F2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/>
        </p:nvSpPr>
        <p:spPr>
          <a:xfrm>
            <a:off x="1993377" y="-625116"/>
            <a:ext cx="5165659" cy="84628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buSzPct val="25000"/>
              <a:buNone/>
            </a:pPr>
            <a:r>
              <a:rPr lang="en-US" sz="19900" i="0">
                <a:solidFill>
                  <a:srgbClr val="D8D8D8"/>
                </a:solidFill>
                <a:latin typeface="Georgia"/>
                <a:ea typeface="Georgia"/>
                <a:cs typeface="Georgia"/>
                <a:sym typeface="Georgia"/>
              </a:rPr>
              <a:t>“</a:t>
            </a: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buSzPct val="25000"/>
              <a:buNone/>
            </a:pPr>
            <a:r>
              <a:rPr lang="en-US" sz="19900" i="0">
                <a:solidFill>
                  <a:srgbClr val="D8D8D8"/>
                </a:solidFill>
                <a:latin typeface="Georgia"/>
                <a:ea typeface="Georgia"/>
                <a:cs typeface="Georgia"/>
                <a:sym typeface="Georgia"/>
              </a:rPr>
              <a:t>”</a:t>
            </a:r>
          </a:p>
        </p:txBody>
      </p:sp>
      <p:sp>
        <p:nvSpPr>
          <p:cNvPr id="43" name="Shape 43"/>
          <p:cNvSpPr/>
          <p:nvPr/>
        </p:nvSpPr>
        <p:spPr>
          <a:xfrm>
            <a:off x="0" y="1382887"/>
            <a:ext cx="9144000" cy="3443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1744303" y="1382887"/>
            <a:ext cx="5659325" cy="34431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lt1"/>
              </a:buClr>
              <a:buFont typeface="Georgia"/>
              <a:buNone/>
              <a:defRPr sz="4000" b="0" i="1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5" name="Shape 45"/>
          <p:cNvSpPr txBox="1"/>
          <p:nvPr/>
        </p:nvSpPr>
        <p:spPr>
          <a:xfrm>
            <a:off x="2737555" y="4964498"/>
            <a:ext cx="3612444" cy="2769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2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—CLICK TO TYPE ATTRIBUTION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672843" y="6182375"/>
            <a:ext cx="330018" cy="3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672843" y="6457426"/>
            <a:ext cx="4284860" cy="362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bg>
      <p:bgPr>
        <a:solidFill>
          <a:srgbClr val="F2F2F2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0" y="1382887"/>
            <a:ext cx="9144000" cy="34431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Shape 50"/>
          <p:cNvSpPr>
            <a:spLocks noGrp="1"/>
          </p:cNvSpPr>
          <p:nvPr>
            <p:ph type="pic" idx="2"/>
          </p:nvPr>
        </p:nvSpPr>
        <p:spPr>
          <a:xfrm>
            <a:off x="0" y="1798108"/>
            <a:ext cx="2803761" cy="2557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pic" idx="3"/>
          </p:nvPr>
        </p:nvSpPr>
        <p:spPr>
          <a:xfrm>
            <a:off x="3174823" y="1798108"/>
            <a:ext cx="2803761" cy="2557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pic" idx="4"/>
          </p:nvPr>
        </p:nvSpPr>
        <p:spPr>
          <a:xfrm>
            <a:off x="6340239" y="1798108"/>
            <a:ext cx="2803761" cy="2557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690674" y="4825998"/>
            <a:ext cx="3806714" cy="4806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320"/>
              </a:spcBef>
              <a:buClr>
                <a:schemeClr val="accent3"/>
              </a:buClr>
              <a:buFont typeface="Noto Sans Symbols"/>
              <a:buNone/>
              <a:defRPr sz="16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672843" y="6182375"/>
            <a:ext cx="330018" cy="3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672843" y="6457426"/>
            <a:ext cx="4284860" cy="362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672843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buClr>
                <a:srgbClr val="002856"/>
              </a:buClr>
              <a:buFont typeface="Calibri"/>
              <a:buNone/>
              <a:defRPr sz="2000" b="1" i="0" u="none" strike="noStrike" cap="none">
                <a:solidFill>
                  <a:srgbClr val="0028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pic" idx="2"/>
          </p:nvPr>
        </p:nvSpPr>
        <p:spPr>
          <a:xfrm>
            <a:off x="672843" y="612775"/>
            <a:ext cx="7897303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72843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72843" y="6182375"/>
            <a:ext cx="330018" cy="3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8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8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672843" y="6457426"/>
            <a:ext cx="4284860" cy="362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6238764"/>
            <a:ext cx="9144000" cy="61923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672843" y="6182375"/>
            <a:ext cx="330018" cy="31549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800" b="0" u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800" b="0" u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>
          <a:xfrm>
            <a:off x="672843" y="6457426"/>
            <a:ext cx="4284860" cy="3624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690674" y="498645"/>
            <a:ext cx="4986411" cy="11108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buClr>
                <a:srgbClr val="002856"/>
              </a:buClr>
              <a:buFont typeface="Calibri"/>
              <a:buNone/>
              <a:defRPr sz="3600" b="1" i="0" u="none" strike="noStrike" cap="none">
                <a:solidFill>
                  <a:srgbClr val="00285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pic>
        <p:nvPicPr>
          <p:cNvPr id="14" name="Shape 14" descr="MichiganRossHoriz_BY_72dpi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207785" y="6470371"/>
            <a:ext cx="1694385" cy="1661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690674" y="2045150"/>
            <a:ext cx="7383341" cy="27776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480"/>
              </a:spcBef>
              <a:buClr>
                <a:schemeClr val="dk1"/>
              </a:buClr>
              <a:buSzPct val="10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171700" marR="0" lvl="4" indent="-2159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" name="Shape 317"/>
          <p:cNvCxnSpPr/>
          <p:nvPr/>
        </p:nvCxnSpPr>
        <p:spPr>
          <a:xfrm>
            <a:off x="4026044" y="369373"/>
            <a:ext cx="1500" cy="4689900"/>
          </a:xfrm>
          <a:prstGeom prst="straightConnector1">
            <a:avLst/>
          </a:prstGeom>
          <a:noFill/>
          <a:ln w="9525" cap="flat" cmpd="sng">
            <a:solidFill>
              <a:srgbClr val="0853A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8" name="Shape 318"/>
          <p:cNvSpPr txBox="1"/>
          <p:nvPr/>
        </p:nvSpPr>
        <p:spPr>
          <a:xfrm rot="-5400000">
            <a:off x="-1557150" y="1765948"/>
            <a:ext cx="3714000" cy="4233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MBA 1</a:t>
            </a:r>
          </a:p>
        </p:txBody>
      </p:sp>
      <p:sp>
        <p:nvSpPr>
          <p:cNvPr id="319" name="Shape 319"/>
          <p:cNvSpPr txBox="1"/>
          <p:nvPr/>
        </p:nvSpPr>
        <p:spPr>
          <a:xfrm rot="-5400000">
            <a:off x="-257700" y="4317487"/>
            <a:ext cx="1115100" cy="4233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MBA 2</a:t>
            </a:r>
          </a:p>
        </p:txBody>
      </p:sp>
      <p:grpSp>
        <p:nvGrpSpPr>
          <p:cNvPr id="320" name="Shape 320"/>
          <p:cNvGrpSpPr/>
          <p:nvPr/>
        </p:nvGrpSpPr>
        <p:grpSpPr>
          <a:xfrm>
            <a:off x="607985" y="119808"/>
            <a:ext cx="1569300" cy="2865415"/>
            <a:chOff x="766741" y="119808"/>
            <a:chExt cx="1569300" cy="2865415"/>
          </a:xfrm>
        </p:grpSpPr>
        <p:sp>
          <p:nvSpPr>
            <p:cNvPr id="321" name="Shape 321"/>
            <p:cNvSpPr/>
            <p:nvPr/>
          </p:nvSpPr>
          <p:spPr>
            <a:xfrm>
              <a:off x="766741" y="599075"/>
              <a:ext cx="1569300" cy="527100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ACC 502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Principles of Fin Acct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2.25 credits</a:t>
              </a:r>
            </a:p>
          </p:txBody>
        </p:sp>
        <p:sp>
          <p:nvSpPr>
            <p:cNvPr id="322" name="Shape 322"/>
            <p:cNvSpPr/>
            <p:nvPr/>
          </p:nvSpPr>
          <p:spPr>
            <a:xfrm>
              <a:off x="766741" y="1218758"/>
              <a:ext cx="1569300" cy="527099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BE 502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Applied Microecon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2.25 credits</a:t>
              </a:r>
            </a:p>
          </p:txBody>
        </p:sp>
        <p:sp>
          <p:nvSpPr>
            <p:cNvPr id="323" name="Shape 323"/>
            <p:cNvSpPr/>
            <p:nvPr/>
          </p:nvSpPr>
          <p:spPr>
            <a:xfrm>
              <a:off x="766741" y="1838441"/>
              <a:ext cx="1569300" cy="527100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TO 502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Applied Bus. Stats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2.25 credits</a:t>
              </a:r>
            </a:p>
          </p:txBody>
        </p:sp>
        <p:sp>
          <p:nvSpPr>
            <p:cNvPr id="324" name="Shape 324"/>
            <p:cNvSpPr/>
            <p:nvPr/>
          </p:nvSpPr>
          <p:spPr>
            <a:xfrm>
              <a:off x="766741" y="2458124"/>
              <a:ext cx="1569300" cy="527100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STRAT 502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Corporate Strategy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2.25 credits</a:t>
              </a:r>
            </a:p>
          </p:txBody>
        </p:sp>
        <p:sp>
          <p:nvSpPr>
            <p:cNvPr id="325" name="Shape 325"/>
            <p:cNvSpPr/>
            <p:nvPr/>
          </p:nvSpPr>
          <p:spPr>
            <a:xfrm>
              <a:off x="766741" y="119808"/>
              <a:ext cx="1569300" cy="3114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5400" cap="flat" cmpd="sng">
              <a:solidFill>
                <a:srgbClr val="093F7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 dirty="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FALL A</a:t>
              </a:r>
            </a:p>
          </p:txBody>
        </p:sp>
      </p:grpSp>
      <p:grpSp>
        <p:nvGrpSpPr>
          <p:cNvPr id="326" name="Shape 326"/>
          <p:cNvGrpSpPr/>
          <p:nvPr/>
        </p:nvGrpSpPr>
        <p:grpSpPr>
          <a:xfrm>
            <a:off x="607985" y="4032130"/>
            <a:ext cx="1569299" cy="1012230"/>
            <a:chOff x="656833" y="3651130"/>
            <a:chExt cx="1569299" cy="1012230"/>
          </a:xfrm>
        </p:grpSpPr>
        <p:sp>
          <p:nvSpPr>
            <p:cNvPr id="327" name="Shape 327"/>
            <p:cNvSpPr/>
            <p:nvPr/>
          </p:nvSpPr>
          <p:spPr>
            <a:xfrm>
              <a:off x="656833" y="3651130"/>
              <a:ext cx="1569299" cy="3114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5400" cap="flat" cmpd="sng">
              <a:solidFill>
                <a:srgbClr val="093F7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FALL A</a:t>
              </a:r>
            </a:p>
          </p:txBody>
        </p:sp>
        <p:sp>
          <p:nvSpPr>
            <p:cNvPr id="328" name="Shape 328"/>
            <p:cNvSpPr/>
            <p:nvPr/>
          </p:nvSpPr>
          <p:spPr>
            <a:xfrm>
              <a:off x="656833" y="4136260"/>
              <a:ext cx="1569299" cy="527100"/>
            </a:xfrm>
            <a:prstGeom prst="rect">
              <a:avLst/>
            </a:prstGeom>
            <a:solidFill>
              <a:srgbClr val="A4C2F4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Business Elective or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Degree Requirement</a:t>
              </a:r>
            </a:p>
          </p:txBody>
        </p:sp>
      </p:grpSp>
      <p:grpSp>
        <p:nvGrpSpPr>
          <p:cNvPr id="329" name="Shape 329"/>
          <p:cNvGrpSpPr/>
          <p:nvPr/>
        </p:nvGrpSpPr>
        <p:grpSpPr>
          <a:xfrm>
            <a:off x="2341956" y="119808"/>
            <a:ext cx="1593724" cy="3464141"/>
            <a:chOff x="2656291" y="119808"/>
            <a:chExt cx="1593724" cy="3464141"/>
          </a:xfrm>
        </p:grpSpPr>
        <p:sp>
          <p:nvSpPr>
            <p:cNvPr id="330" name="Shape 330"/>
            <p:cNvSpPr/>
            <p:nvPr/>
          </p:nvSpPr>
          <p:spPr>
            <a:xfrm>
              <a:off x="2656291" y="119808"/>
              <a:ext cx="1569299" cy="3114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5400" cap="flat" cmpd="sng">
              <a:solidFill>
                <a:srgbClr val="093F7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FALL B</a:t>
              </a:r>
            </a:p>
          </p:txBody>
        </p:sp>
        <p:sp>
          <p:nvSpPr>
            <p:cNvPr id="331" name="Shape 331"/>
            <p:cNvSpPr/>
            <p:nvPr/>
          </p:nvSpPr>
          <p:spPr>
            <a:xfrm>
              <a:off x="2680710" y="3056850"/>
              <a:ext cx="1569299" cy="527100"/>
            </a:xfrm>
            <a:prstGeom prst="rect">
              <a:avLst/>
            </a:prstGeom>
            <a:solidFill>
              <a:srgbClr val="A4C2F4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100" b="1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Optional Business Elective or Degree Requirement</a:t>
              </a:r>
            </a:p>
          </p:txBody>
        </p:sp>
        <p:sp>
          <p:nvSpPr>
            <p:cNvPr id="332" name="Shape 332"/>
            <p:cNvSpPr/>
            <p:nvPr/>
          </p:nvSpPr>
          <p:spPr>
            <a:xfrm>
              <a:off x="2680716" y="1260000"/>
              <a:ext cx="1569299" cy="527100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FIN 503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Fin. Management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2.25 credits</a:t>
              </a:r>
            </a:p>
          </p:txBody>
        </p:sp>
        <p:sp>
          <p:nvSpPr>
            <p:cNvPr id="333" name="Shape 333"/>
            <p:cNvSpPr/>
            <p:nvPr/>
          </p:nvSpPr>
          <p:spPr>
            <a:xfrm>
              <a:off x="2680716" y="1858958"/>
              <a:ext cx="1569299" cy="527100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MKT 503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Marketing Mngmt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2.25 credits</a:t>
              </a:r>
            </a:p>
          </p:txBody>
        </p:sp>
        <p:sp>
          <p:nvSpPr>
            <p:cNvPr id="334" name="Shape 334"/>
            <p:cNvSpPr/>
            <p:nvPr/>
          </p:nvSpPr>
          <p:spPr>
            <a:xfrm>
              <a:off x="2676291" y="2457891"/>
              <a:ext cx="1569299" cy="527100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MO 503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Leading Ppl and Orgs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2.25 credits</a:t>
              </a:r>
            </a:p>
          </p:txBody>
        </p:sp>
      </p:grpSp>
      <p:grpSp>
        <p:nvGrpSpPr>
          <p:cNvPr id="335" name="Shape 335"/>
          <p:cNvGrpSpPr/>
          <p:nvPr/>
        </p:nvGrpSpPr>
        <p:grpSpPr>
          <a:xfrm>
            <a:off x="2341957" y="4031337"/>
            <a:ext cx="1569299" cy="1013023"/>
            <a:chOff x="2390805" y="3650337"/>
            <a:chExt cx="1569299" cy="1013023"/>
          </a:xfrm>
        </p:grpSpPr>
        <p:sp>
          <p:nvSpPr>
            <p:cNvPr id="336" name="Shape 336"/>
            <p:cNvSpPr/>
            <p:nvPr/>
          </p:nvSpPr>
          <p:spPr>
            <a:xfrm>
              <a:off x="2390805" y="3650337"/>
              <a:ext cx="1569299" cy="3114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5400" cap="flat" cmpd="sng">
              <a:solidFill>
                <a:srgbClr val="093F7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FALL B</a:t>
              </a:r>
            </a:p>
          </p:txBody>
        </p:sp>
        <p:sp>
          <p:nvSpPr>
            <p:cNvPr id="337" name="Shape 337"/>
            <p:cNvSpPr/>
            <p:nvPr/>
          </p:nvSpPr>
          <p:spPr>
            <a:xfrm>
              <a:off x="2390805" y="4136260"/>
              <a:ext cx="1569299" cy="527100"/>
            </a:xfrm>
            <a:prstGeom prst="rect">
              <a:avLst/>
            </a:prstGeom>
            <a:solidFill>
              <a:srgbClr val="A4C2F4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Business Elective or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Degree Requirement</a:t>
              </a:r>
            </a:p>
          </p:txBody>
        </p:sp>
      </p:grpSp>
      <p:sp>
        <p:nvSpPr>
          <p:cNvPr id="338" name="Shape 338"/>
          <p:cNvSpPr/>
          <p:nvPr/>
        </p:nvSpPr>
        <p:spPr>
          <a:xfrm>
            <a:off x="4153764" y="599082"/>
            <a:ext cx="1569300" cy="527100"/>
          </a:xfrm>
          <a:prstGeom prst="rect">
            <a:avLst/>
          </a:prstGeom>
          <a:gradFill>
            <a:gsLst>
              <a:gs pos="0">
                <a:srgbClr val="FFFC74"/>
              </a:gs>
              <a:gs pos="35000">
                <a:srgbClr val="FFF99F"/>
              </a:gs>
              <a:gs pos="100000">
                <a:srgbClr val="FFFDD6"/>
              </a:gs>
            </a:gsLst>
            <a:lin ang="16200038" scaled="0"/>
          </a:gradFill>
          <a:ln w="1905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 b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ACC 552*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Managerial Acct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1.5 credits</a:t>
            </a:r>
          </a:p>
        </p:txBody>
      </p:sp>
      <p:sp>
        <p:nvSpPr>
          <p:cNvPr id="339" name="Shape 339"/>
          <p:cNvSpPr/>
          <p:nvPr/>
        </p:nvSpPr>
        <p:spPr>
          <a:xfrm>
            <a:off x="4153764" y="1254625"/>
            <a:ext cx="1569300" cy="527100"/>
          </a:xfrm>
          <a:prstGeom prst="rect">
            <a:avLst/>
          </a:prstGeom>
          <a:gradFill>
            <a:gsLst>
              <a:gs pos="0">
                <a:srgbClr val="FFFC74"/>
              </a:gs>
              <a:gs pos="35000">
                <a:srgbClr val="FFF99F"/>
              </a:gs>
              <a:gs pos="100000">
                <a:srgbClr val="FFFDD6"/>
              </a:gs>
            </a:gsLst>
            <a:lin ang="16200038" scaled="0"/>
          </a:gradFill>
          <a:ln w="9525" cap="flat" cmpd="sng">
            <a:solidFill>
              <a:srgbClr val="FFC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 b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TO  552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Operations Mngmt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2.25 credits</a:t>
            </a:r>
          </a:p>
        </p:txBody>
      </p:sp>
      <p:sp>
        <p:nvSpPr>
          <p:cNvPr id="340" name="Shape 340"/>
          <p:cNvSpPr/>
          <p:nvPr/>
        </p:nvSpPr>
        <p:spPr>
          <a:xfrm>
            <a:off x="4124776" y="120602"/>
            <a:ext cx="1569300" cy="3114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 cap="flat" cmpd="sng">
            <a:solidFill>
              <a:srgbClr val="093F7C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WINTER A</a:t>
            </a:r>
          </a:p>
        </p:txBody>
      </p:sp>
      <p:grpSp>
        <p:nvGrpSpPr>
          <p:cNvPr id="341" name="Shape 341"/>
          <p:cNvGrpSpPr/>
          <p:nvPr/>
        </p:nvGrpSpPr>
        <p:grpSpPr>
          <a:xfrm>
            <a:off x="4124776" y="4032130"/>
            <a:ext cx="1569300" cy="1012230"/>
            <a:chOff x="4124776" y="3651130"/>
            <a:chExt cx="1569300" cy="1012230"/>
          </a:xfrm>
        </p:grpSpPr>
        <p:sp>
          <p:nvSpPr>
            <p:cNvPr id="342" name="Shape 342"/>
            <p:cNvSpPr/>
            <p:nvPr/>
          </p:nvSpPr>
          <p:spPr>
            <a:xfrm>
              <a:off x="4124776" y="3651130"/>
              <a:ext cx="1569300" cy="3114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5400" cap="flat" cmpd="sng">
              <a:solidFill>
                <a:srgbClr val="093F7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WINTER A</a:t>
              </a:r>
            </a:p>
          </p:txBody>
        </p:sp>
        <p:sp>
          <p:nvSpPr>
            <p:cNvPr id="343" name="Shape 343"/>
            <p:cNvSpPr/>
            <p:nvPr/>
          </p:nvSpPr>
          <p:spPr>
            <a:xfrm>
              <a:off x="4124776" y="4136260"/>
              <a:ext cx="1569300" cy="527100"/>
            </a:xfrm>
            <a:prstGeom prst="rect">
              <a:avLst/>
            </a:prstGeom>
            <a:solidFill>
              <a:srgbClr val="A4C2F4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Business Elective or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Degree Requirement</a:t>
              </a:r>
            </a:p>
          </p:txBody>
        </p:sp>
      </p:grpSp>
      <p:grpSp>
        <p:nvGrpSpPr>
          <p:cNvPr id="344" name="Shape 344"/>
          <p:cNvGrpSpPr/>
          <p:nvPr/>
        </p:nvGrpSpPr>
        <p:grpSpPr>
          <a:xfrm>
            <a:off x="5858748" y="120602"/>
            <a:ext cx="1569301" cy="2316572"/>
            <a:chOff x="6750224" y="120602"/>
            <a:chExt cx="1569301" cy="2316572"/>
          </a:xfrm>
        </p:grpSpPr>
        <p:sp>
          <p:nvSpPr>
            <p:cNvPr id="345" name="Shape 345"/>
            <p:cNvSpPr/>
            <p:nvPr/>
          </p:nvSpPr>
          <p:spPr>
            <a:xfrm>
              <a:off x="6750224" y="120602"/>
              <a:ext cx="1569300" cy="3114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5400" cap="flat" cmpd="sng">
              <a:solidFill>
                <a:srgbClr val="093F7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WINTER B</a:t>
              </a:r>
            </a:p>
          </p:txBody>
        </p:sp>
        <p:sp>
          <p:nvSpPr>
            <p:cNvPr id="346" name="Shape 346"/>
            <p:cNvSpPr/>
            <p:nvPr/>
          </p:nvSpPr>
          <p:spPr>
            <a:xfrm>
              <a:off x="6750225" y="599075"/>
              <a:ext cx="1569300" cy="1838100"/>
            </a:xfrm>
            <a:prstGeom prst="rect">
              <a:avLst/>
            </a:prstGeom>
            <a:gradFill>
              <a:gsLst>
                <a:gs pos="0">
                  <a:srgbClr val="FFFC74"/>
                </a:gs>
                <a:gs pos="35000">
                  <a:srgbClr val="FFF99F"/>
                </a:gs>
                <a:gs pos="100000">
                  <a:srgbClr val="FFFDD6"/>
                </a:gs>
              </a:gsLst>
              <a:lin ang="16200038" scaled="0"/>
            </a:gradFill>
            <a:ln w="9525" cap="flat" cmpd="sng">
              <a:solidFill>
                <a:srgbClr val="FFC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BA 553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MAP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Multidisciplinary Action Projects</a:t>
              </a:r>
            </a:p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10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7.5 credits</a:t>
              </a:r>
            </a:p>
          </p:txBody>
        </p:sp>
      </p:grpSp>
      <p:grpSp>
        <p:nvGrpSpPr>
          <p:cNvPr id="347" name="Shape 347"/>
          <p:cNvGrpSpPr/>
          <p:nvPr/>
        </p:nvGrpSpPr>
        <p:grpSpPr>
          <a:xfrm>
            <a:off x="5858748" y="4032130"/>
            <a:ext cx="1569299" cy="1012230"/>
            <a:chOff x="5858748" y="3651130"/>
            <a:chExt cx="1569299" cy="1012230"/>
          </a:xfrm>
        </p:grpSpPr>
        <p:sp>
          <p:nvSpPr>
            <p:cNvPr id="348" name="Shape 348"/>
            <p:cNvSpPr/>
            <p:nvPr/>
          </p:nvSpPr>
          <p:spPr>
            <a:xfrm>
              <a:off x="5858748" y="3651130"/>
              <a:ext cx="1569299" cy="3114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5400" cap="flat" cmpd="sng">
              <a:solidFill>
                <a:srgbClr val="093F7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r>
                <a:rPr lang="en-US" sz="180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WINTER B</a:t>
              </a:r>
            </a:p>
          </p:txBody>
        </p:sp>
        <p:sp>
          <p:nvSpPr>
            <p:cNvPr id="349" name="Shape 349"/>
            <p:cNvSpPr/>
            <p:nvPr/>
          </p:nvSpPr>
          <p:spPr>
            <a:xfrm>
              <a:off x="5858748" y="4136260"/>
              <a:ext cx="1569299" cy="527100"/>
            </a:xfrm>
            <a:prstGeom prst="rect">
              <a:avLst/>
            </a:prstGeom>
            <a:solidFill>
              <a:srgbClr val="A4C2F4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100" b="1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/>
                  <a:sym typeface="Calibri"/>
                </a:rPr>
                <a:t>Business Elective or Degree Requirement</a:t>
              </a:r>
            </a:p>
          </p:txBody>
        </p:sp>
      </p:grpSp>
      <p:sp>
        <p:nvSpPr>
          <p:cNvPr id="350" name="Shape 350"/>
          <p:cNvSpPr txBox="1"/>
          <p:nvPr/>
        </p:nvSpPr>
        <p:spPr>
          <a:xfrm rot="-5400000">
            <a:off x="-173300" y="5499199"/>
            <a:ext cx="974400" cy="4233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Anytime</a:t>
            </a:r>
          </a:p>
        </p:txBody>
      </p:sp>
      <p:sp>
        <p:nvSpPr>
          <p:cNvPr id="351" name="Shape 351"/>
          <p:cNvSpPr/>
          <p:nvPr/>
        </p:nvSpPr>
        <p:spPr>
          <a:xfrm>
            <a:off x="607975" y="5290774"/>
            <a:ext cx="6820200" cy="859800"/>
          </a:xfrm>
          <a:prstGeom prst="roundRect">
            <a:avLst>
              <a:gd name="adj" fmla="val 16667"/>
            </a:avLst>
          </a:prstGeom>
          <a:solidFill>
            <a:srgbClr val="A4C2F4"/>
          </a:solidFill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Additional Degree Requirements</a:t>
            </a:r>
          </a:p>
        </p:txBody>
      </p:sp>
      <p:sp>
        <p:nvSpPr>
          <p:cNvPr id="352" name="Shape 352"/>
          <p:cNvSpPr/>
          <p:nvPr/>
        </p:nvSpPr>
        <p:spPr>
          <a:xfrm>
            <a:off x="929558" y="5479831"/>
            <a:ext cx="1569300" cy="527100"/>
          </a:xfrm>
          <a:prstGeom prst="rect">
            <a:avLst/>
          </a:prstGeom>
          <a:gradFill>
            <a:gsLst>
              <a:gs pos="0">
                <a:srgbClr val="FFFC74"/>
              </a:gs>
              <a:gs pos="35000">
                <a:srgbClr val="FFF99F"/>
              </a:gs>
              <a:gs pos="100000">
                <a:srgbClr val="FFFDD6"/>
              </a:gs>
            </a:gsLst>
            <a:lin ang="16200038" scaled="0"/>
          </a:gradFill>
          <a:ln w="9525" cap="flat" cmpd="sng">
            <a:solidFill>
              <a:srgbClr val="FFC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 b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Strategy 503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Competing in Global Bus. Environment</a:t>
            </a:r>
          </a:p>
        </p:txBody>
      </p:sp>
      <p:sp>
        <p:nvSpPr>
          <p:cNvPr id="353" name="Shape 353"/>
          <p:cNvSpPr/>
          <p:nvPr/>
        </p:nvSpPr>
        <p:spPr>
          <a:xfrm>
            <a:off x="5442168" y="5467725"/>
            <a:ext cx="1458165" cy="527100"/>
          </a:xfrm>
          <a:prstGeom prst="rect">
            <a:avLst/>
          </a:prstGeom>
          <a:gradFill>
            <a:gsLst>
              <a:gs pos="0">
                <a:srgbClr val="FFFC74"/>
              </a:gs>
              <a:gs pos="35000">
                <a:srgbClr val="FFF99F"/>
              </a:gs>
              <a:gs pos="100000">
                <a:srgbClr val="FFFDD6"/>
              </a:gs>
            </a:gsLst>
            <a:lin ang="16200038" scaled="0"/>
          </a:gradFill>
          <a:ln w="9525" cap="flat" cmpd="sng">
            <a:solidFill>
              <a:srgbClr val="FFC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 b="1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Business Law</a:t>
            </a:r>
            <a:endParaRPr lang="en-US" sz="1100" b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Choose from </a:t>
            </a:r>
            <a:r>
              <a:rPr lang="en-US" sz="11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approved courses</a:t>
            </a:r>
            <a:endParaRPr lang="en-US" sz="11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54" name="Shape 354"/>
          <p:cNvSpPr/>
          <p:nvPr/>
        </p:nvSpPr>
        <p:spPr>
          <a:xfrm>
            <a:off x="7487806" y="18125"/>
            <a:ext cx="1621904" cy="617992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Degree Requirements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4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  <a:p>
            <a:pPr marL="109537" marR="0" lvl="0" indent="-109537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Total </a:t>
            </a:r>
            <a:r>
              <a:rPr lang="en-U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of 57 credits (~30 core credits, 27 elective credits)</a:t>
            </a:r>
          </a:p>
          <a:p>
            <a:pPr marL="109537" marR="0" lvl="0" indent="-109537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b="1" i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*</a:t>
            </a:r>
            <a:r>
              <a:rPr lang="en-US" sz="1200" i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MBA1s may enroll in ACC 552 in either Fall B or Winter A</a:t>
            </a:r>
          </a:p>
          <a:p>
            <a:pPr marL="109537" marR="0" lvl="0" indent="-109537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10 elective credits may be taken with other graduate programs at Michigan (outside of the business school)</a:t>
            </a:r>
          </a:p>
          <a:p>
            <a:pPr marL="109537" marR="0" lvl="0" indent="-109537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Students may choose to focus on a functional area or tailor their experience by combining various functions for a more broad-based general management </a:t>
            </a:r>
            <a:r>
              <a:rPr lang="en-US" sz="12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curriculum</a:t>
            </a:r>
          </a:p>
          <a:p>
            <a:pPr marL="109537" marR="0" lvl="0" indent="-109537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200" dirty="0" smtClean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For a list of courses based on career interest view the Career Course Pathways in the Academic Resources folder in Google Drive</a:t>
            </a:r>
          </a:p>
          <a:p>
            <a:pPr marL="109537" marR="0" lvl="0" indent="-109537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endParaRPr lang="en-US" sz="12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355" name="Shape 355"/>
          <p:cNvSpPr/>
          <p:nvPr/>
        </p:nvSpPr>
        <p:spPr>
          <a:xfrm>
            <a:off x="2366369" y="599073"/>
            <a:ext cx="1569300" cy="527100"/>
          </a:xfrm>
          <a:prstGeom prst="rect">
            <a:avLst/>
          </a:prstGeom>
          <a:gradFill>
            <a:gsLst>
              <a:gs pos="0">
                <a:srgbClr val="FFFC74"/>
              </a:gs>
              <a:gs pos="35000">
                <a:srgbClr val="FFF99F"/>
              </a:gs>
              <a:gs pos="100000">
                <a:srgbClr val="FFFDD6"/>
              </a:gs>
            </a:gsLst>
            <a:lin ang="16200038" scaled="0"/>
          </a:gradFill>
          <a:ln w="1905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ACC 552*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Managerial Acct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1.5 credits</a:t>
            </a:r>
          </a:p>
        </p:txBody>
      </p:sp>
      <p:sp>
        <p:nvSpPr>
          <p:cNvPr id="356" name="Shape 356"/>
          <p:cNvSpPr/>
          <p:nvPr/>
        </p:nvSpPr>
        <p:spPr>
          <a:xfrm>
            <a:off x="4153775" y="1910175"/>
            <a:ext cx="1569300" cy="527100"/>
          </a:xfrm>
          <a:prstGeom prst="rect">
            <a:avLst/>
          </a:prstGeom>
          <a:solidFill>
            <a:srgbClr val="A4C2F4"/>
          </a:solidFill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 b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Optional Business Elective or Degree Requirement</a:t>
            </a:r>
          </a:p>
        </p:txBody>
      </p:sp>
      <p:sp>
        <p:nvSpPr>
          <p:cNvPr id="357" name="Shape 357"/>
          <p:cNvSpPr/>
          <p:nvPr/>
        </p:nvSpPr>
        <p:spPr>
          <a:xfrm>
            <a:off x="613975" y="3655790"/>
            <a:ext cx="5155056" cy="311418"/>
          </a:xfrm>
          <a:prstGeom prst="flowChartTerminator">
            <a:avLst/>
          </a:prstGeom>
          <a:solidFill>
            <a:srgbClr val="FFFC74"/>
          </a:solidFill>
          <a:ln w="9525" cap="flat" cmpd="sng">
            <a:solidFill>
              <a:srgbClr val="FFC9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1100" b="1" dirty="0" smtClean="0">
                <a:latin typeface="Calibri" panose="020F0502020204030204" pitchFamily="34" charset="0"/>
                <a:ea typeface="Calibri"/>
                <a:cs typeface="Calibri"/>
                <a:sym typeface="Calibri"/>
              </a:rPr>
              <a:t>Management Communication </a:t>
            </a:r>
            <a:r>
              <a:rPr lang="en-US" sz="1100" b="1" dirty="0">
                <a:latin typeface="Calibri" panose="020F0502020204030204" pitchFamily="34" charset="0"/>
                <a:ea typeface="Calibri"/>
                <a:cs typeface="Calibri"/>
                <a:sym typeface="Calibri"/>
              </a:rPr>
              <a:t>Competency Requirement</a:t>
            </a:r>
          </a:p>
        </p:txBody>
      </p:sp>
      <p:sp>
        <p:nvSpPr>
          <p:cNvPr id="358" name="Shape 358"/>
          <p:cNvSpPr txBox="1"/>
          <p:nvPr/>
        </p:nvSpPr>
        <p:spPr>
          <a:xfrm>
            <a:off x="3995300" y="784800"/>
            <a:ext cx="31500" cy="1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latin typeface="Calibri" panose="020F0502020204030204" pitchFamily="34" charset="0"/>
            </a:endParaRPr>
          </a:p>
        </p:txBody>
      </p:sp>
      <p:sp>
        <p:nvSpPr>
          <p:cNvPr id="359" name="Shape 359"/>
          <p:cNvSpPr txBox="1"/>
          <p:nvPr/>
        </p:nvSpPr>
        <p:spPr>
          <a:xfrm>
            <a:off x="3763425" y="731275"/>
            <a:ext cx="588600" cy="3114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rgbClr val="093F7C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t>OR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x="1021950" y="6382075"/>
            <a:ext cx="4209300" cy="18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200" dirty="0">
                <a:latin typeface="Calibri" panose="020F0502020204030204" pitchFamily="34" charset="0"/>
              </a:rPr>
              <a:t>If you have questions email MBAProgramOffice@umich.edu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chiganRoss-pptTemplate-White (3)">
  <a:themeElements>
    <a:clrScheme name="Custom 17">
      <a:dk1>
        <a:srgbClr val="464646"/>
      </a:dk1>
      <a:lt1>
        <a:srgbClr val="FFFFFF"/>
      </a:lt1>
      <a:dk2>
        <a:srgbClr val="505050"/>
      </a:dk2>
      <a:lt2>
        <a:srgbClr val="EEECE1"/>
      </a:lt2>
      <a:accent1>
        <a:srgbClr val="002856"/>
      </a:accent1>
      <a:accent2>
        <a:srgbClr val="FFCB05"/>
      </a:accent2>
      <a:accent3>
        <a:srgbClr val="2FB6E3"/>
      </a:accent3>
      <a:accent4>
        <a:srgbClr val="0D57AA"/>
      </a:accent4>
      <a:accent5>
        <a:srgbClr val="DE642D"/>
      </a:accent5>
      <a:accent6>
        <a:srgbClr val="ECBC09"/>
      </a:accent6>
      <a:hlink>
        <a:srgbClr val="142F56"/>
      </a:hlink>
      <a:folHlink>
        <a:srgbClr val="32323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252</Words>
  <Application>Microsoft Office PowerPoint</Application>
  <PresentationFormat>On-screen Show (4:3)</PresentationFormat>
  <Paragraphs>69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MichiganRoss-pptTemplate-White (3)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Korn, Lizette</dc:creator>
  <cp:lastModifiedBy>Ross School of Business</cp:lastModifiedBy>
  <cp:revision>8</cp:revision>
  <cp:lastPrinted>2016-08-03T13:46:12Z</cp:lastPrinted>
  <dcterms:modified xsi:type="dcterms:W3CDTF">2017-09-29T12:57:32Z</dcterms:modified>
</cp:coreProperties>
</file>